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0" r:id="rId2"/>
  </p:sldMasterIdLst>
  <p:notesMasterIdLst>
    <p:notesMasterId r:id="rId38"/>
  </p:notesMasterIdLst>
  <p:handoutMasterIdLst>
    <p:handoutMasterId r:id="rId39"/>
  </p:handoutMasterIdLst>
  <p:sldIdLst>
    <p:sldId id="1735" r:id="rId3"/>
    <p:sldId id="1736" r:id="rId4"/>
    <p:sldId id="1965" r:id="rId5"/>
    <p:sldId id="1738" r:id="rId6"/>
    <p:sldId id="2056" r:id="rId7"/>
    <p:sldId id="1963" r:id="rId8"/>
    <p:sldId id="2006" r:id="rId9"/>
    <p:sldId id="2090" r:id="rId10"/>
    <p:sldId id="2091" r:id="rId11"/>
    <p:sldId id="2092" r:id="rId12"/>
    <p:sldId id="2093" r:id="rId13"/>
    <p:sldId id="2094" r:id="rId14"/>
    <p:sldId id="2095" r:id="rId15"/>
    <p:sldId id="2096" r:id="rId16"/>
    <p:sldId id="2002" r:id="rId17"/>
    <p:sldId id="2097" r:id="rId18"/>
    <p:sldId id="2098" r:id="rId19"/>
    <p:sldId id="2099" r:id="rId20"/>
    <p:sldId id="2100" r:id="rId21"/>
    <p:sldId id="2101" r:id="rId22"/>
    <p:sldId id="2102" r:id="rId23"/>
    <p:sldId id="2103" r:id="rId24"/>
    <p:sldId id="1968" r:id="rId25"/>
    <p:sldId id="2104" r:id="rId26"/>
    <p:sldId id="2105" r:id="rId27"/>
    <p:sldId id="2106" r:id="rId28"/>
    <p:sldId id="2111" r:id="rId29"/>
    <p:sldId id="2112" r:id="rId30"/>
    <p:sldId id="2107" r:id="rId31"/>
    <p:sldId id="2108" r:id="rId32"/>
    <p:sldId id="2109" r:id="rId33"/>
    <p:sldId id="2110" r:id="rId34"/>
    <p:sldId id="2060" r:id="rId35"/>
    <p:sldId id="2061" r:id="rId36"/>
    <p:sldId id="1701" r:id="rId3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A"/>
    <a:srgbClr val="CBCDD3"/>
    <a:srgbClr val="00B0F0"/>
    <a:srgbClr val="C7402B"/>
    <a:srgbClr val="713346"/>
    <a:srgbClr val="326CE5"/>
    <a:srgbClr val="B4F2C9"/>
    <a:srgbClr val="F47C30"/>
    <a:srgbClr val="92D3DF"/>
    <a:srgbClr val="D8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 autoAdjust="0"/>
    <p:restoredTop sz="95067" autoAdjust="0"/>
  </p:normalViewPr>
  <p:slideViewPr>
    <p:cSldViewPr>
      <p:cViewPr varScale="1">
        <p:scale>
          <a:sx n="90" d="100"/>
          <a:sy n="90" d="100"/>
        </p:scale>
        <p:origin x="996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5452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387018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26449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906456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69634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16710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68979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98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7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7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5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565986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2205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1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5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72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82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59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6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4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8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2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25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  <p:sldLayoutId id="2147483809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7E73F6-75FC-44E9-BBFF-F064A233F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515" y="2571750"/>
            <a:ext cx="5256585" cy="1506531"/>
          </a:xfrm>
        </p:spPr>
        <p:txBody>
          <a:bodyPr/>
          <a:lstStyle/>
          <a:p>
            <a:r>
              <a:rPr lang="en-US" sz="2800" dirty="0"/>
              <a:t>Three types of call numbers in Alma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E3076C-2A62-4931-8C20-AA9AF105D5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527" y="4227934"/>
            <a:ext cx="5040560" cy="676579"/>
          </a:xfrm>
        </p:spPr>
        <p:txBody>
          <a:bodyPr>
            <a:normAutofit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8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723A86-E3A4-4EC4-9246-8FA0BC38F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1322"/>
            <a:ext cx="9144000" cy="23866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Permanent Call Number – is it in analytics?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2"/>
          </a:xfrm>
        </p:spPr>
        <p:txBody>
          <a:bodyPr>
            <a:normAutofit/>
          </a:bodyPr>
          <a:lstStyle/>
          <a:p>
            <a:r>
              <a:rPr lang="en-US" dirty="0"/>
              <a:t>The permanent call number appears in Alma Analytics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CDEC6-1BAF-4611-9471-59DE54391FC8}"/>
              </a:ext>
            </a:extLst>
          </p:cNvPr>
          <p:cNvSpPr/>
          <p:nvPr/>
        </p:nvSpPr>
        <p:spPr>
          <a:xfrm>
            <a:off x="4218309" y="1830002"/>
            <a:ext cx="929756" cy="23866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12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F856A2-73FB-441B-A981-F1A87B394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1" y="2718458"/>
            <a:ext cx="8782498" cy="192079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Permanent Call Number – is it in Primo VE search results?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1453653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The permanent call number will appear in Primo VE unless there is a temporary call number and the item is designated as being in a temporary location.  For appearance in Primo VE the temporary call number takes precedence over permanent call number.</a:t>
            </a:r>
          </a:p>
          <a:p>
            <a:r>
              <a:rPr lang="en-US" sz="2000" dirty="0"/>
              <a:t>This is Primo VE initial search results.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CDEC6-1BAF-4611-9471-59DE54391FC8}"/>
              </a:ext>
            </a:extLst>
          </p:cNvPr>
          <p:cNvSpPr/>
          <p:nvPr/>
        </p:nvSpPr>
        <p:spPr>
          <a:xfrm>
            <a:off x="4572000" y="4207556"/>
            <a:ext cx="4141640" cy="3151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624406-AA9D-470A-B2E0-809BBAB0E8B5}"/>
              </a:ext>
            </a:extLst>
          </p:cNvPr>
          <p:cNvSpPr txBox="1"/>
          <p:nvPr/>
        </p:nvSpPr>
        <p:spPr>
          <a:xfrm>
            <a:off x="5578873" y="2341765"/>
            <a:ext cx="338437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is the temporary call number (see slide 5 for example)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47A684C-9D5C-4C33-9BAD-9DC71B09E3B1}"/>
              </a:ext>
            </a:extLst>
          </p:cNvPr>
          <p:cNvCxnSpPr>
            <a:cxnSpLocks/>
          </p:cNvCxnSpPr>
          <p:nvPr/>
        </p:nvCxnSpPr>
        <p:spPr>
          <a:xfrm>
            <a:off x="7271061" y="2988096"/>
            <a:ext cx="0" cy="11377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178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9E7E20-D436-409A-9400-EC7E8E292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2359521"/>
            <a:ext cx="6086475" cy="1076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Permanent Call Number – is it in Primo VE search results?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1407795"/>
          </a:xfrm>
        </p:spPr>
        <p:txBody>
          <a:bodyPr>
            <a:noAutofit/>
          </a:bodyPr>
          <a:lstStyle/>
          <a:p>
            <a:r>
              <a:rPr lang="en-US" sz="2000" dirty="0"/>
              <a:t>This is Primo VE GetIt tab.  </a:t>
            </a:r>
          </a:p>
          <a:p>
            <a:r>
              <a:rPr lang="en-US" sz="2000" dirty="0"/>
              <a:t>Here too, for appearance temporary call number takes precedence over permanent call number if the item is designated as being in a temporary location.</a:t>
            </a:r>
          </a:p>
          <a:p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CDEC6-1BAF-4611-9471-59DE54391FC8}"/>
              </a:ext>
            </a:extLst>
          </p:cNvPr>
          <p:cNvSpPr/>
          <p:nvPr/>
        </p:nvSpPr>
        <p:spPr>
          <a:xfrm>
            <a:off x="2915816" y="2825676"/>
            <a:ext cx="3024336" cy="3151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624406-AA9D-470A-B2E0-809BBAB0E8B5}"/>
              </a:ext>
            </a:extLst>
          </p:cNvPr>
          <p:cNvSpPr txBox="1"/>
          <p:nvPr/>
        </p:nvSpPr>
        <p:spPr>
          <a:xfrm>
            <a:off x="2915816" y="4083918"/>
            <a:ext cx="338437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is the temporary call number (see slide 5 for example)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47A684C-9D5C-4C33-9BAD-9DC71B09E3B1}"/>
              </a:ext>
            </a:extLst>
          </p:cNvPr>
          <p:cNvCxnSpPr>
            <a:cxnSpLocks/>
          </p:cNvCxnSpPr>
          <p:nvPr/>
        </p:nvCxnSpPr>
        <p:spPr>
          <a:xfrm flipV="1">
            <a:off x="4841784" y="3140811"/>
            <a:ext cx="0" cy="9431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975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Permanent Call Number – is it in Primo VE search indexes?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1076325"/>
          </a:xfrm>
        </p:spPr>
        <p:txBody>
          <a:bodyPr>
            <a:noAutofit/>
          </a:bodyPr>
          <a:lstStyle/>
          <a:p>
            <a:r>
              <a:rPr lang="en-US" sz="2000" dirty="0"/>
              <a:t>The permanent call number can be added as a Primo VE search index.</a:t>
            </a:r>
          </a:p>
          <a:p>
            <a:r>
              <a:rPr lang="en-US" sz="2000" dirty="0"/>
              <a:t>In Primo VE it is called by default “Holding Call Number”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0F6528-A4B0-44CC-80F0-A0264DEF5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1994520"/>
            <a:ext cx="4210050" cy="16573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23265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78EDCE-B052-4FE6-96F5-5EBD2DC9C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77" y="2819138"/>
            <a:ext cx="7677100" cy="20089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E9A8A8-7B1A-456E-A9A7-6B7DE9B7F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77" y="678276"/>
            <a:ext cx="7639000" cy="18647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Permanent Call Number – is it in Primo VE search indexes?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8DC5C-7456-423A-A4E9-E364096C04C7}"/>
              </a:ext>
            </a:extLst>
          </p:cNvPr>
          <p:cNvSpPr/>
          <p:nvPr/>
        </p:nvSpPr>
        <p:spPr>
          <a:xfrm>
            <a:off x="827584" y="2139702"/>
            <a:ext cx="3474633" cy="4032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81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600" dirty="0"/>
              <a:t>Item Call Number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85B68B0B-3F7B-49E7-A2E9-A4C0648F6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86" y="10113"/>
            <a:ext cx="7195520" cy="31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46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7F7FD7-EBF7-4B95-83ED-712534462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6362"/>
            <a:ext cx="9144000" cy="17507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Call Number – where does it come from?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2"/>
          </a:xfrm>
        </p:spPr>
        <p:txBody>
          <a:bodyPr>
            <a:normAutofit/>
          </a:bodyPr>
          <a:lstStyle/>
          <a:p>
            <a:r>
              <a:rPr lang="en-US" dirty="0"/>
              <a:t>The item call number is manually entered in the item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CDEC6-1BAF-4611-9471-59DE54391FC8}"/>
              </a:ext>
            </a:extLst>
          </p:cNvPr>
          <p:cNvSpPr/>
          <p:nvPr/>
        </p:nvSpPr>
        <p:spPr>
          <a:xfrm>
            <a:off x="4716016" y="2427773"/>
            <a:ext cx="3600400" cy="365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03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02F9128-C409-4083-A301-D0A50E05E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7" y="1943100"/>
            <a:ext cx="6753225" cy="1257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Call Number – can it be searched?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2"/>
          </a:xfrm>
        </p:spPr>
        <p:txBody>
          <a:bodyPr>
            <a:normAutofit/>
          </a:bodyPr>
          <a:lstStyle/>
          <a:p>
            <a:r>
              <a:rPr lang="en-US" dirty="0"/>
              <a:t>The item call number is searchable in repository search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CDEC6-1BAF-4611-9471-59DE54391FC8}"/>
              </a:ext>
            </a:extLst>
          </p:cNvPr>
          <p:cNvSpPr/>
          <p:nvPr/>
        </p:nvSpPr>
        <p:spPr>
          <a:xfrm>
            <a:off x="1199788" y="2389187"/>
            <a:ext cx="5964500" cy="365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92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566D45-8424-457D-9247-5E89E4914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676" y="1635646"/>
            <a:ext cx="6210647" cy="30109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Item Call Number – is it in repository search results?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2"/>
          </a:xfrm>
        </p:spPr>
        <p:txBody>
          <a:bodyPr>
            <a:normAutofit/>
          </a:bodyPr>
          <a:lstStyle/>
          <a:p>
            <a:r>
              <a:rPr lang="en-US" dirty="0"/>
              <a:t>The item call number appears in physical items repository search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CDEC6-1BAF-4611-9471-59DE54391FC8}"/>
              </a:ext>
            </a:extLst>
          </p:cNvPr>
          <p:cNvSpPr/>
          <p:nvPr/>
        </p:nvSpPr>
        <p:spPr>
          <a:xfrm>
            <a:off x="4549185" y="3142729"/>
            <a:ext cx="1246951" cy="365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17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723A86-E3A4-4EC4-9246-8FA0BC38F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1322"/>
            <a:ext cx="9144000" cy="23866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Call Number – is it in analytics?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2"/>
          </a:xfrm>
        </p:spPr>
        <p:txBody>
          <a:bodyPr>
            <a:normAutofit/>
          </a:bodyPr>
          <a:lstStyle/>
          <a:p>
            <a:r>
              <a:rPr lang="en-US" dirty="0"/>
              <a:t>The item call number appears in Alma Analytics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CDEC6-1BAF-4611-9471-59DE54391FC8}"/>
              </a:ext>
            </a:extLst>
          </p:cNvPr>
          <p:cNvSpPr/>
          <p:nvPr/>
        </p:nvSpPr>
        <p:spPr>
          <a:xfrm>
            <a:off x="5076056" y="1830002"/>
            <a:ext cx="1296144" cy="23866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06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46586-7EC2-481D-848F-8CE41EB2DE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880" y="267495"/>
            <a:ext cx="5400600" cy="4420325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Three types of call numbers in Alma</a:t>
            </a:r>
          </a:p>
          <a:p>
            <a:pPr lvl="1"/>
            <a:r>
              <a:rPr lang="en-US" dirty="0"/>
              <a:t>Permanent Call Number</a:t>
            </a:r>
          </a:p>
          <a:p>
            <a:pPr lvl="1"/>
            <a:r>
              <a:rPr lang="en-US" dirty="0"/>
              <a:t>Item Call Number</a:t>
            </a:r>
          </a:p>
          <a:p>
            <a:pPr lvl="1"/>
            <a:r>
              <a:rPr lang="en-US" dirty="0"/>
              <a:t>Temporary Call Number</a:t>
            </a:r>
          </a:p>
          <a:p>
            <a:pPr lvl="1"/>
            <a:r>
              <a:rPr lang="en-US" dirty="0"/>
              <a:t>Comparative Table</a:t>
            </a:r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F856A2-73FB-441B-A981-F1A87B394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1" y="1580291"/>
            <a:ext cx="8782498" cy="192079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Item Call Number – is it in Primo VE search results?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1453653"/>
          </a:xfrm>
        </p:spPr>
        <p:txBody>
          <a:bodyPr>
            <a:normAutofit/>
          </a:bodyPr>
          <a:lstStyle/>
          <a:p>
            <a:r>
              <a:rPr lang="en-US" sz="2000" dirty="0"/>
              <a:t>The item call number does not appear in Primo VE initial search results.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CDEC6-1BAF-4611-9471-59DE54391FC8}"/>
              </a:ext>
            </a:extLst>
          </p:cNvPr>
          <p:cNvSpPr/>
          <p:nvPr/>
        </p:nvSpPr>
        <p:spPr>
          <a:xfrm>
            <a:off x="4572000" y="3069389"/>
            <a:ext cx="4141640" cy="3151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624406-AA9D-470A-B2E0-809BBAB0E8B5}"/>
              </a:ext>
            </a:extLst>
          </p:cNvPr>
          <p:cNvSpPr txBox="1"/>
          <p:nvPr/>
        </p:nvSpPr>
        <p:spPr>
          <a:xfrm>
            <a:off x="5578873" y="1203598"/>
            <a:ext cx="338437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is the temporary call number (see slide 5 for example)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47A684C-9D5C-4C33-9BAD-9DC71B09E3B1}"/>
              </a:ext>
            </a:extLst>
          </p:cNvPr>
          <p:cNvCxnSpPr>
            <a:cxnSpLocks/>
          </p:cNvCxnSpPr>
          <p:nvPr/>
        </p:nvCxnSpPr>
        <p:spPr>
          <a:xfrm>
            <a:off x="7271061" y="1849929"/>
            <a:ext cx="0" cy="11377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E0CAF84-966C-40FA-B535-B0FAFEE44388}"/>
              </a:ext>
            </a:extLst>
          </p:cNvPr>
          <p:cNvSpPr txBox="1"/>
          <p:nvPr/>
        </p:nvSpPr>
        <p:spPr>
          <a:xfrm>
            <a:off x="2339752" y="3941643"/>
            <a:ext cx="439248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do not see here the “item call number”</a:t>
            </a:r>
          </a:p>
        </p:txBody>
      </p:sp>
    </p:spTree>
    <p:extLst>
      <p:ext uri="{BB962C8B-B14F-4D97-AF65-F5344CB8AC3E}">
        <p14:creationId xmlns:p14="http://schemas.microsoft.com/office/powerpoint/2010/main" val="3144441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F4133A-3A1A-432A-9333-316346348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2" y="1832198"/>
            <a:ext cx="6391275" cy="2971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Item Call Number – is it in Primo VE search results?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1076325"/>
          </a:xfrm>
        </p:spPr>
        <p:txBody>
          <a:bodyPr>
            <a:noAutofit/>
          </a:bodyPr>
          <a:lstStyle/>
          <a:p>
            <a:r>
              <a:rPr lang="en-US" sz="2000" dirty="0"/>
              <a:t>This is Primo VE GetIt tab.  </a:t>
            </a:r>
          </a:p>
          <a:p>
            <a:r>
              <a:rPr lang="en-US" sz="2000" dirty="0"/>
              <a:t>Here the item call number appears when expanding the item</a:t>
            </a:r>
          </a:p>
          <a:p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CDEC6-1BAF-4611-9471-59DE54391FC8}"/>
              </a:ext>
            </a:extLst>
          </p:cNvPr>
          <p:cNvSpPr/>
          <p:nvPr/>
        </p:nvSpPr>
        <p:spPr>
          <a:xfrm>
            <a:off x="4067944" y="3221534"/>
            <a:ext cx="2160240" cy="4835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05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Item Call Number – is it in Primo VE search indexes?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1076325"/>
          </a:xfrm>
        </p:spPr>
        <p:txBody>
          <a:bodyPr>
            <a:noAutofit/>
          </a:bodyPr>
          <a:lstStyle/>
          <a:p>
            <a:r>
              <a:rPr lang="en-US" sz="2000" dirty="0"/>
              <a:t>The item call number cannot be added as a Primo VE search index.</a:t>
            </a:r>
          </a:p>
          <a:p>
            <a:r>
              <a:rPr lang="en-US" sz="2000" dirty="0"/>
              <a:t>Of the three call numbers only the “Holding Call Number” can be added as a Primo VE search index.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0F6528-A4B0-44CC-80F0-A0264DEF5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1994520"/>
            <a:ext cx="4210050" cy="16573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46846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400" dirty="0"/>
              <a:t>Temporary Call Number</a:t>
            </a:r>
            <a:endParaRPr lang="en-US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300F0837-4B16-4F0A-9A72-0EA4D6DB7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481" y="0"/>
            <a:ext cx="7195520" cy="31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9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7A98DA-CCC6-490D-B1B9-4C018594C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4743"/>
            <a:ext cx="9144000" cy="24340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Temporary Call Number – where does it come from?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2"/>
          </a:xfrm>
        </p:spPr>
        <p:txBody>
          <a:bodyPr>
            <a:normAutofit/>
          </a:bodyPr>
          <a:lstStyle/>
          <a:p>
            <a:r>
              <a:rPr lang="en-US" dirty="0"/>
              <a:t>The temporary call number is manually entered in the item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CDEC6-1BAF-4611-9471-59DE54391FC8}"/>
              </a:ext>
            </a:extLst>
          </p:cNvPr>
          <p:cNvSpPr/>
          <p:nvPr/>
        </p:nvSpPr>
        <p:spPr>
          <a:xfrm>
            <a:off x="4716016" y="2367921"/>
            <a:ext cx="4176464" cy="365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34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73F13D-5D10-4C18-93BF-12CAEA110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7" y="1943100"/>
            <a:ext cx="6753225" cy="1257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Temporary Call Number – can it be searched?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2"/>
          </a:xfrm>
        </p:spPr>
        <p:txBody>
          <a:bodyPr>
            <a:normAutofit/>
          </a:bodyPr>
          <a:lstStyle/>
          <a:p>
            <a:r>
              <a:rPr lang="en-US" dirty="0"/>
              <a:t>The temporary call number is searchable in repository search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CDEC6-1BAF-4611-9471-59DE54391FC8}"/>
              </a:ext>
            </a:extLst>
          </p:cNvPr>
          <p:cNvSpPr/>
          <p:nvPr/>
        </p:nvSpPr>
        <p:spPr>
          <a:xfrm>
            <a:off x="1199788" y="2389187"/>
            <a:ext cx="5964500" cy="365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23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566D45-8424-457D-9247-5E89E4914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676" y="1635646"/>
            <a:ext cx="6210647" cy="30109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Temporary Call Number – is it in repository search results?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2"/>
          </a:xfrm>
        </p:spPr>
        <p:txBody>
          <a:bodyPr>
            <a:normAutofit fontScale="92500"/>
          </a:bodyPr>
          <a:lstStyle/>
          <a:p>
            <a:r>
              <a:rPr lang="en-US" dirty="0"/>
              <a:t>The temporary call number appears in physical items repository search results </a:t>
            </a:r>
            <a:r>
              <a:rPr lang="en-US" b="1" u="sng" dirty="0"/>
              <a:t>if the item is designated as being in a temporary location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CDEC6-1BAF-4611-9471-59DE54391FC8}"/>
              </a:ext>
            </a:extLst>
          </p:cNvPr>
          <p:cNvSpPr/>
          <p:nvPr/>
        </p:nvSpPr>
        <p:spPr>
          <a:xfrm>
            <a:off x="4549185" y="2643758"/>
            <a:ext cx="1246951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47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97C8A19-D54B-492A-A7D8-C0125C67A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" y="1653457"/>
            <a:ext cx="9144000" cy="24622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Temporary Call Number – is it in repository search results?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CDEC6-1BAF-4611-9471-59DE54391FC8}"/>
              </a:ext>
            </a:extLst>
          </p:cNvPr>
          <p:cNvSpPr/>
          <p:nvPr/>
        </p:nvSpPr>
        <p:spPr>
          <a:xfrm>
            <a:off x="4549185" y="2643758"/>
            <a:ext cx="4055263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A93C8C-C130-4E79-A648-D1E47BF11A9E}"/>
              </a:ext>
            </a:extLst>
          </p:cNvPr>
          <p:cNvSpPr txBox="1"/>
          <p:nvPr/>
        </p:nvSpPr>
        <p:spPr>
          <a:xfrm>
            <a:off x="1459375" y="774470"/>
            <a:ext cx="597666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If this is “No” then the temporary call number will still be searchable, but it will not appear in repository search results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B2E3E5-E6CB-464F-9067-5BC028F5957D}"/>
              </a:ext>
            </a:extLst>
          </p:cNvPr>
          <p:cNvSpPr/>
          <p:nvPr/>
        </p:nvSpPr>
        <p:spPr>
          <a:xfrm>
            <a:off x="1187624" y="2067694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C42CBD-B3F2-4027-BB48-48D889720A3C}"/>
              </a:ext>
            </a:extLst>
          </p:cNvPr>
          <p:cNvCxnSpPr/>
          <p:nvPr/>
        </p:nvCxnSpPr>
        <p:spPr>
          <a:xfrm>
            <a:off x="2555776" y="1420801"/>
            <a:ext cx="0" cy="502877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3502ED-2209-4A06-9CF9-09AABB2E328B}"/>
              </a:ext>
            </a:extLst>
          </p:cNvPr>
          <p:cNvCxnSpPr>
            <a:endCxn id="12" idx="3"/>
          </p:cNvCxnSpPr>
          <p:nvPr/>
        </p:nvCxnSpPr>
        <p:spPr>
          <a:xfrm flipH="1">
            <a:off x="1691680" y="1923678"/>
            <a:ext cx="864096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685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781676-9752-415E-BCF9-5445DC4FC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914" y="1776022"/>
            <a:ext cx="7146180" cy="30360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Temporary Call Number – is it in repository search results?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Now we do not see the temporary call number in physical items repository search results because we updated the item to not be designated as being in a temporary location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753C05-569D-4DB9-BD31-573415302432}"/>
              </a:ext>
            </a:extLst>
          </p:cNvPr>
          <p:cNvSpPr txBox="1"/>
          <p:nvPr/>
        </p:nvSpPr>
        <p:spPr>
          <a:xfrm>
            <a:off x="4572000" y="3867894"/>
            <a:ext cx="244827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Temporary location no longer appears</a:t>
            </a:r>
          </a:p>
        </p:txBody>
      </p:sp>
    </p:spTree>
    <p:extLst>
      <p:ext uri="{BB962C8B-B14F-4D97-AF65-F5344CB8AC3E}">
        <p14:creationId xmlns:p14="http://schemas.microsoft.com/office/powerpoint/2010/main" val="3581852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723A86-E3A4-4EC4-9246-8FA0BC38F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1322"/>
            <a:ext cx="9144000" cy="23866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Temporary Call Number – is it in analytics?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2"/>
          </a:xfrm>
        </p:spPr>
        <p:txBody>
          <a:bodyPr>
            <a:normAutofit fontScale="92500"/>
          </a:bodyPr>
          <a:lstStyle/>
          <a:p>
            <a:r>
              <a:rPr lang="en-US" dirty="0"/>
              <a:t>The temporary call number appears in Alma Analytics, regardless of whether or not it is designated as being in a temporary location.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CDEC6-1BAF-4611-9471-59DE54391FC8}"/>
              </a:ext>
            </a:extLst>
          </p:cNvPr>
          <p:cNvSpPr/>
          <p:nvPr/>
        </p:nvSpPr>
        <p:spPr>
          <a:xfrm>
            <a:off x="6444208" y="1781200"/>
            <a:ext cx="1440160" cy="23866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8F8274-EAFD-4218-98DC-0E1FBA7B607B}"/>
              </a:ext>
            </a:extLst>
          </p:cNvPr>
          <p:cNvSpPr/>
          <p:nvPr/>
        </p:nvSpPr>
        <p:spPr>
          <a:xfrm>
            <a:off x="7956376" y="1787872"/>
            <a:ext cx="1008112" cy="23866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08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dirty="0"/>
              <a:t>Three types of call numbers in Alma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A group of people looking at each other&#10;&#10;Description automatically generated">
            <a:extLst>
              <a:ext uri="{FF2B5EF4-FFF2-40B4-BE49-F238E27FC236}">
                <a16:creationId xmlns:a16="http://schemas.microsoft.com/office/drawing/2014/main" id="{29A9F166-C17B-484A-BA1B-E51713A5F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12" y="17453"/>
            <a:ext cx="7149589" cy="313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27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F856A2-73FB-441B-A981-F1A87B394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51" y="1794385"/>
            <a:ext cx="8782498" cy="19207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Temporary Call Number – is it in Primo VE search results?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1453653"/>
          </a:xfrm>
        </p:spPr>
        <p:txBody>
          <a:bodyPr>
            <a:normAutofit/>
          </a:bodyPr>
          <a:lstStyle/>
          <a:p>
            <a:r>
              <a:rPr lang="en-US" sz="2000" dirty="0"/>
              <a:t>The temporary call number does appear in Primo VE initial search results </a:t>
            </a:r>
            <a:r>
              <a:rPr lang="en-US" sz="2000" b="1" u="sng" dirty="0"/>
              <a:t>if the item is designated as being in a temporary location</a:t>
            </a:r>
            <a:r>
              <a:rPr lang="en-US" sz="2000" dirty="0"/>
              <a:t>. Otherwise the permanent location will appear.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CDEC6-1BAF-4611-9471-59DE54391FC8}"/>
              </a:ext>
            </a:extLst>
          </p:cNvPr>
          <p:cNvSpPr/>
          <p:nvPr/>
        </p:nvSpPr>
        <p:spPr>
          <a:xfrm>
            <a:off x="4572000" y="3292182"/>
            <a:ext cx="4141640" cy="3151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28BF87-AACB-48B6-AC9B-06C739025E74}"/>
              </a:ext>
            </a:extLst>
          </p:cNvPr>
          <p:cNvSpPr txBox="1"/>
          <p:nvPr/>
        </p:nvSpPr>
        <p:spPr>
          <a:xfrm>
            <a:off x="180751" y="4011910"/>
            <a:ext cx="863972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reason we now see the temporary call number is because the item is designated as being in a temporary location.</a:t>
            </a:r>
          </a:p>
        </p:txBody>
      </p:sp>
    </p:spTree>
    <p:extLst>
      <p:ext uri="{BB962C8B-B14F-4D97-AF65-F5344CB8AC3E}">
        <p14:creationId xmlns:p14="http://schemas.microsoft.com/office/powerpoint/2010/main" val="1913276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F4133A-3A1A-432A-9333-316346348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2" y="1853464"/>
            <a:ext cx="6391275" cy="2971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Temporary Call Number – is it in Primo VE search results?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1076325"/>
          </a:xfrm>
        </p:spPr>
        <p:txBody>
          <a:bodyPr>
            <a:noAutofit/>
          </a:bodyPr>
          <a:lstStyle/>
          <a:p>
            <a:r>
              <a:rPr lang="en-US" sz="2000" dirty="0"/>
              <a:t>This is Primo VE GetIt tab.  </a:t>
            </a:r>
          </a:p>
          <a:p>
            <a:r>
              <a:rPr lang="en-US" sz="2000" dirty="0"/>
              <a:t>Here the temporary call number appears when expanding the item results </a:t>
            </a:r>
            <a:r>
              <a:rPr lang="en-US" sz="2000" b="1" u="sng" dirty="0"/>
              <a:t>if the item is designated as being in a temporary location</a:t>
            </a:r>
            <a:r>
              <a:rPr lang="en-US" sz="2000" dirty="0"/>
              <a:t>. </a:t>
            </a:r>
          </a:p>
          <a:p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CDEC6-1BAF-4611-9471-59DE54391FC8}"/>
              </a:ext>
            </a:extLst>
          </p:cNvPr>
          <p:cNvSpPr/>
          <p:nvPr/>
        </p:nvSpPr>
        <p:spPr>
          <a:xfrm>
            <a:off x="4067944" y="3672425"/>
            <a:ext cx="2160240" cy="4835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87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Temporary Call Number – is it in Primo VE search indexes?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1076325"/>
          </a:xfrm>
        </p:spPr>
        <p:txBody>
          <a:bodyPr>
            <a:noAutofit/>
          </a:bodyPr>
          <a:lstStyle/>
          <a:p>
            <a:r>
              <a:rPr lang="en-US" sz="2000" dirty="0"/>
              <a:t>The temporary call number cannot be added as a Primo VE search index.</a:t>
            </a:r>
          </a:p>
          <a:p>
            <a:r>
              <a:rPr lang="en-US" sz="2000" dirty="0"/>
              <a:t>Of the three call numbers only the “Holding Call Number” can be added as a Primo VE search index.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0F6528-A4B0-44CC-80F0-A0264DEF5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1994520"/>
            <a:ext cx="4210050" cy="16573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103029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dirty="0"/>
              <a:t>Comparative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E80F2A-ECCC-4FF0-AC18-B76A04936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49" y="0"/>
            <a:ext cx="7189451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825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Table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7D3945-BB1F-452B-9426-A68741BD8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94232"/>
              </p:ext>
            </p:extLst>
          </p:nvPr>
        </p:nvGraphicFramePr>
        <p:xfrm>
          <a:off x="323528" y="771550"/>
          <a:ext cx="8496942" cy="39027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1129">
                  <a:extLst>
                    <a:ext uri="{9D8B030D-6E8A-4147-A177-3AD203B41FA5}">
                      <a16:colId xmlns:a16="http://schemas.microsoft.com/office/drawing/2014/main" val="1988199804"/>
                    </a:ext>
                  </a:extLst>
                </a:gridCol>
                <a:gridCol w="1403078">
                  <a:extLst>
                    <a:ext uri="{9D8B030D-6E8A-4147-A177-3AD203B41FA5}">
                      <a16:colId xmlns:a16="http://schemas.microsoft.com/office/drawing/2014/main" val="3054005953"/>
                    </a:ext>
                  </a:extLst>
                </a:gridCol>
                <a:gridCol w="1403078">
                  <a:extLst>
                    <a:ext uri="{9D8B030D-6E8A-4147-A177-3AD203B41FA5}">
                      <a16:colId xmlns:a16="http://schemas.microsoft.com/office/drawing/2014/main" val="1209748430"/>
                    </a:ext>
                  </a:extLst>
                </a:gridCol>
                <a:gridCol w="1210451">
                  <a:extLst>
                    <a:ext uri="{9D8B030D-6E8A-4147-A177-3AD203B41FA5}">
                      <a16:colId xmlns:a16="http://schemas.microsoft.com/office/drawing/2014/main" val="977166088"/>
                    </a:ext>
                  </a:extLst>
                </a:gridCol>
                <a:gridCol w="1222342">
                  <a:extLst>
                    <a:ext uri="{9D8B030D-6E8A-4147-A177-3AD203B41FA5}">
                      <a16:colId xmlns:a16="http://schemas.microsoft.com/office/drawing/2014/main" val="1853272866"/>
                    </a:ext>
                  </a:extLst>
                </a:gridCol>
                <a:gridCol w="1133162">
                  <a:extLst>
                    <a:ext uri="{9D8B030D-6E8A-4147-A177-3AD203B41FA5}">
                      <a16:colId xmlns:a16="http://schemas.microsoft.com/office/drawing/2014/main" val="3209283531"/>
                    </a:ext>
                  </a:extLst>
                </a:gridCol>
                <a:gridCol w="683702">
                  <a:extLst>
                    <a:ext uri="{9D8B030D-6E8A-4147-A177-3AD203B41FA5}">
                      <a16:colId xmlns:a16="http://schemas.microsoft.com/office/drawing/2014/main" val="3605570362"/>
                    </a:ext>
                  </a:extLst>
                </a:gridCol>
              </a:tblGrid>
              <a:tr h="1436455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Type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83" marR="5668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Can be searched in Repository Search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83" marR="5668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Appears in Repository Search Results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83" marR="5668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Appears in Analytics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83" marR="5668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Can be searched in Primo VE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83" marR="5668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Appears in Primo VE initial search results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83" marR="5668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Appears in Primo VE GetIt expand item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83" marR="56683" marT="0" marB="0"/>
                </a:tc>
                <a:extLst>
                  <a:ext uri="{0D108BD9-81ED-4DB2-BD59-A6C34878D82A}">
                    <a16:rowId xmlns:a16="http://schemas.microsoft.com/office/drawing/2014/main" val="2002966857"/>
                  </a:ext>
                </a:extLst>
              </a:tr>
              <a:tr h="8220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Permanent</a:t>
                      </a:r>
                    </a:p>
                  </a:txBody>
                  <a:tcPr marL="56683" marR="56683" marT="0" marB="0">
                    <a:solidFill>
                      <a:srgbClr val="CBCD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83" marR="5668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83" marR="5668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83" marR="5668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83" marR="5668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Yes if not in temp. location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83" marR="5668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83" marR="56683" marT="0" marB="0"/>
                </a:tc>
                <a:extLst>
                  <a:ext uri="{0D108BD9-81ED-4DB2-BD59-A6C34878D82A}">
                    <a16:rowId xmlns:a16="http://schemas.microsoft.com/office/drawing/2014/main" val="3097434338"/>
                  </a:ext>
                </a:extLst>
              </a:tr>
              <a:tr h="1986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</a:p>
                  </a:txBody>
                  <a:tcPr marL="56683" marR="56683" marT="0" marB="0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83" marR="5668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83" marR="5668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83" marR="5668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83" marR="5668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83" marR="5668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83" marR="56683" marT="0" marB="0"/>
                </a:tc>
                <a:extLst>
                  <a:ext uri="{0D108BD9-81ED-4DB2-BD59-A6C34878D82A}">
                    <a16:rowId xmlns:a16="http://schemas.microsoft.com/office/drawing/2014/main" val="2153089521"/>
                  </a:ext>
                </a:extLst>
              </a:tr>
              <a:tr h="144556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Temporary</a:t>
                      </a:r>
                    </a:p>
                  </a:txBody>
                  <a:tcPr marL="56683" marR="56683" marT="0" marB="0">
                    <a:solidFill>
                      <a:srgbClr val="CBCDD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83" marR="5668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Yes if in temp. location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83" marR="5668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83" marR="5668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83" marR="5668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Yes if in temp. location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83" marR="5668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Yes if in temp. location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83" marR="56683" marT="0" marB="0"/>
                </a:tc>
                <a:extLst>
                  <a:ext uri="{0D108BD9-81ED-4DB2-BD59-A6C34878D82A}">
                    <a16:rowId xmlns:a16="http://schemas.microsoft.com/office/drawing/2014/main" val="1527477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3825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922B7F-BAEC-445E-9C08-F94F63F5C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7824" y="1653850"/>
            <a:ext cx="3240360" cy="557859"/>
          </a:xfrm>
        </p:spPr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35285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types of call numbers in Alma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three types of call number in Alma: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Permanent Call Number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Item Call Number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Temporary Call Number</a:t>
            </a:r>
          </a:p>
        </p:txBody>
      </p:sp>
    </p:spTree>
    <p:extLst>
      <p:ext uri="{BB962C8B-B14F-4D97-AF65-F5344CB8AC3E}">
        <p14:creationId xmlns:p14="http://schemas.microsoft.com/office/powerpoint/2010/main" val="1621272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0653893-ED4D-49B0-A13E-C7D17D07F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0962"/>
            <a:ext cx="9144000" cy="30229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types of call numbers in Alma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3B4EC-E79B-4017-9499-EDEE7938DBEA}"/>
              </a:ext>
            </a:extLst>
          </p:cNvPr>
          <p:cNvSpPr txBox="1"/>
          <p:nvPr/>
        </p:nvSpPr>
        <p:spPr>
          <a:xfrm>
            <a:off x="2051720" y="1780332"/>
            <a:ext cx="11521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Item Call Number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1A660E-F9D1-4F49-A116-8CFB194180C3}"/>
              </a:ext>
            </a:extLst>
          </p:cNvPr>
          <p:cNvSpPr txBox="1"/>
          <p:nvPr/>
        </p:nvSpPr>
        <p:spPr>
          <a:xfrm>
            <a:off x="1619672" y="3436516"/>
            <a:ext cx="16478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Temporary Call Number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6EE2F3-AD2D-44D3-BE08-FE6FC90814FB}"/>
              </a:ext>
            </a:extLst>
          </p:cNvPr>
          <p:cNvCxnSpPr/>
          <p:nvPr/>
        </p:nvCxnSpPr>
        <p:spPr>
          <a:xfrm>
            <a:off x="3263071" y="3759682"/>
            <a:ext cx="4858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C6A4D7D-51DD-4CDE-825A-EC609A3A584D}"/>
              </a:ext>
            </a:extLst>
          </p:cNvPr>
          <p:cNvCxnSpPr/>
          <p:nvPr/>
        </p:nvCxnSpPr>
        <p:spPr>
          <a:xfrm>
            <a:off x="3212972" y="2103497"/>
            <a:ext cx="4858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BC405D6-F8CB-4D7A-9B31-9139FDC76E9F}"/>
              </a:ext>
            </a:extLst>
          </p:cNvPr>
          <p:cNvSpPr txBox="1"/>
          <p:nvPr/>
        </p:nvSpPr>
        <p:spPr>
          <a:xfrm>
            <a:off x="5368068" y="2716436"/>
            <a:ext cx="16478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Permanent Call Number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2D3DDEB-65B9-4D75-B5F1-74DC63F3346D}"/>
              </a:ext>
            </a:extLst>
          </p:cNvPr>
          <p:cNvCxnSpPr/>
          <p:nvPr/>
        </p:nvCxnSpPr>
        <p:spPr>
          <a:xfrm>
            <a:off x="7011467" y="3039602"/>
            <a:ext cx="48580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3068DAA-6021-459B-9860-E925D454685A}"/>
              </a:ext>
            </a:extLst>
          </p:cNvPr>
          <p:cNvSpPr/>
          <p:nvPr/>
        </p:nvSpPr>
        <p:spPr>
          <a:xfrm>
            <a:off x="7596336" y="2932460"/>
            <a:ext cx="1080120" cy="2159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4D71B33F-4649-457E-B022-8C2130DCB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2"/>
          </a:xfrm>
        </p:spPr>
        <p:txBody>
          <a:bodyPr>
            <a:normAutofit/>
          </a:bodyPr>
          <a:lstStyle/>
          <a:p>
            <a:r>
              <a:rPr lang="en-US" dirty="0"/>
              <a:t>This is the sample item we will use in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35657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600" dirty="0"/>
              <a:t>Permanent Call Number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E6D111-D166-462E-A116-CECC40018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059" y="6757"/>
            <a:ext cx="4338903" cy="31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7BEED3-6FF9-4AF1-B136-503A6BCEE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347" y="2110828"/>
            <a:ext cx="4571306" cy="17474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Permanent Call Number – where does it come from?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2"/>
          </a:xfrm>
        </p:spPr>
        <p:txBody>
          <a:bodyPr>
            <a:normAutofit/>
          </a:bodyPr>
          <a:lstStyle/>
          <a:p>
            <a:r>
              <a:rPr lang="en-US" dirty="0"/>
              <a:t>The permanent call number is in the holdings record 852 field, in subfields </a:t>
            </a:r>
            <a:r>
              <a:rPr lang="pt-BR" dirty="0"/>
              <a:t>k,h,i,j,l,m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CDEC6-1BAF-4611-9471-59DE54391FC8}"/>
              </a:ext>
            </a:extLst>
          </p:cNvPr>
          <p:cNvSpPr/>
          <p:nvPr/>
        </p:nvSpPr>
        <p:spPr>
          <a:xfrm>
            <a:off x="4427984" y="3363838"/>
            <a:ext cx="2304256" cy="365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1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4D8721-B793-4E22-8DF4-9A75ABB79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7" y="1733550"/>
            <a:ext cx="6753225" cy="1676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Permanent Call Number – can it be searched?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2"/>
          </a:xfrm>
        </p:spPr>
        <p:txBody>
          <a:bodyPr>
            <a:normAutofit/>
          </a:bodyPr>
          <a:lstStyle/>
          <a:p>
            <a:r>
              <a:rPr lang="en-US" dirty="0"/>
              <a:t>The permanent call number is searchable in repository search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CDEC6-1BAF-4611-9471-59DE54391FC8}"/>
              </a:ext>
            </a:extLst>
          </p:cNvPr>
          <p:cNvSpPr/>
          <p:nvPr/>
        </p:nvSpPr>
        <p:spPr>
          <a:xfrm>
            <a:off x="1763688" y="2548947"/>
            <a:ext cx="4248472" cy="365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15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566D45-8424-457D-9247-5E89E4914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676" y="1635646"/>
            <a:ext cx="6210647" cy="30109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Permanent Call Number – is it in repository search results?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2"/>
          </a:xfrm>
        </p:spPr>
        <p:txBody>
          <a:bodyPr>
            <a:normAutofit/>
          </a:bodyPr>
          <a:lstStyle/>
          <a:p>
            <a:r>
              <a:rPr lang="en-US" dirty="0"/>
              <a:t>The permanent call number appears in physical items repository search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CDEC6-1BAF-4611-9471-59DE54391FC8}"/>
              </a:ext>
            </a:extLst>
          </p:cNvPr>
          <p:cNvSpPr/>
          <p:nvPr/>
        </p:nvSpPr>
        <p:spPr>
          <a:xfrm>
            <a:off x="4549185" y="1945071"/>
            <a:ext cx="1246951" cy="365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39585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17219</TotalTime>
  <Words>1040</Words>
  <Application>Microsoft Office PowerPoint</Application>
  <PresentationFormat>On-screen Show (16:9)</PresentationFormat>
  <Paragraphs>146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IGeLU_2016_16X9 (1)</vt:lpstr>
      <vt:lpstr>Ex_Libris_2020</vt:lpstr>
      <vt:lpstr>Three types of call numbers in Alma</vt:lpstr>
      <vt:lpstr>PowerPoint Presentation</vt:lpstr>
      <vt:lpstr>Three types of call numbers in Alma</vt:lpstr>
      <vt:lpstr>Three types of call numbers in Alma</vt:lpstr>
      <vt:lpstr>Three types of call numbers in Alma</vt:lpstr>
      <vt:lpstr>Permanent Call Number</vt:lpstr>
      <vt:lpstr>Permanent Call Number – where does it come from?</vt:lpstr>
      <vt:lpstr>Permanent Call Number – can it be searched?</vt:lpstr>
      <vt:lpstr>Permanent Call Number – is it in repository search results?</vt:lpstr>
      <vt:lpstr>Permanent Call Number – is it in analytics?</vt:lpstr>
      <vt:lpstr>Permanent Call Number – is it in Primo VE search results?</vt:lpstr>
      <vt:lpstr>Permanent Call Number – is it in Primo VE search results?</vt:lpstr>
      <vt:lpstr>Permanent Call Number – is it in Primo VE search indexes?</vt:lpstr>
      <vt:lpstr>Permanent Call Number – is it in Primo VE search indexes?</vt:lpstr>
      <vt:lpstr>Item Call Number</vt:lpstr>
      <vt:lpstr>Item Call Number – where does it come from?</vt:lpstr>
      <vt:lpstr>Item Call Number – can it be searched?</vt:lpstr>
      <vt:lpstr>Item Call Number – is it in repository search results?</vt:lpstr>
      <vt:lpstr>Item Call Number – is it in analytics?</vt:lpstr>
      <vt:lpstr>Item Call Number – is it in Primo VE search results?</vt:lpstr>
      <vt:lpstr>Item Call Number – is it in Primo VE search results?</vt:lpstr>
      <vt:lpstr>Item Call Number – is it in Primo VE search indexes?</vt:lpstr>
      <vt:lpstr>Temporary Call Number</vt:lpstr>
      <vt:lpstr>Temporary Call Number – where does it come from?</vt:lpstr>
      <vt:lpstr>Temporary Call Number – can it be searched?</vt:lpstr>
      <vt:lpstr>Temporary Call Number – is it in repository search results?</vt:lpstr>
      <vt:lpstr>Temporary Call Number – is it in repository search results?</vt:lpstr>
      <vt:lpstr>Temporary Call Number – is it in repository search results?</vt:lpstr>
      <vt:lpstr>Temporary Call Number – is it in analytics?</vt:lpstr>
      <vt:lpstr>Temporary Call Number – is it in Primo VE search results?</vt:lpstr>
      <vt:lpstr>Temporary Call Number – is it in Primo VE search results?</vt:lpstr>
      <vt:lpstr>Temporary Call Number – is it in Primo VE search indexes?</vt:lpstr>
      <vt:lpstr>Comparative table</vt:lpstr>
      <vt:lpstr>Comparative Table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1681</cp:revision>
  <dcterms:created xsi:type="dcterms:W3CDTF">2017-01-02T15:10:30Z</dcterms:created>
  <dcterms:modified xsi:type="dcterms:W3CDTF">2020-08-22T18:26:38Z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